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6" r:id="rId3"/>
    <p:sldId id="257" r:id="rId4"/>
    <p:sldId id="258" r:id="rId5"/>
    <p:sldId id="259" r:id="rId6"/>
    <p:sldId id="261" r:id="rId7"/>
    <p:sldId id="260" r:id="rId8"/>
    <p:sldId id="262" r:id="rId9"/>
    <p:sldId id="265" r:id="rId10"/>
    <p:sldId id="263" r:id="rId11"/>
    <p:sldId id="264" r:id="rId12"/>
    <p:sldId id="267" r:id="rId13"/>
    <p:sldId id="268" r:id="rId14"/>
    <p:sldId id="276" r:id="rId15"/>
    <p:sldId id="277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8" r:id="rId24"/>
    <p:sldId id="279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7"/>
  </p:normalViewPr>
  <p:slideViewPr>
    <p:cSldViewPr snapToGrid="0" snapToObjects="1">
      <p:cViewPr varScale="1">
        <p:scale>
          <a:sx n="131" d="100"/>
          <a:sy n="131" d="100"/>
        </p:scale>
        <p:origin x="16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77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08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3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40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38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3/3/20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03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3/3/20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31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3/3/20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82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3/3/20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81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3/3/20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1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3/3/20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53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23589-D1FE-5045-809F-56B69D3AD8BF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99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tiff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8.tiff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FA7C4-8092-754C-92B8-0165D3EA29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Time Series Unit 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A761EC-4CD5-0149-A3B9-C7EE6254AF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Model Identification and Parameter Estimation</a:t>
            </a:r>
          </a:p>
        </p:txBody>
      </p:sp>
    </p:spTree>
    <p:extLst>
      <p:ext uri="{BB962C8B-B14F-4D97-AF65-F5344CB8AC3E}">
        <p14:creationId xmlns:p14="http://schemas.microsoft.com/office/powerpoint/2010/main" val="116304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3D2B9-8F92-634B-A93C-F4CD41268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59" y="2384994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PACF Calculation 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0F84AF-9693-9741-95BB-038C8A1F5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998" y="1301525"/>
            <a:ext cx="8559800" cy="3492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B43575-198D-BA49-91BF-43EE85235935}"/>
              </a:ext>
            </a:extLst>
          </p:cNvPr>
          <p:cNvSpPr/>
          <p:nvPr/>
        </p:nvSpPr>
        <p:spPr>
          <a:xfrm>
            <a:off x="2231409" y="6858000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xx = </a:t>
            </a:r>
            <a:r>
              <a:rPr lang="en-US" dirty="0" err="1"/>
              <a:t>gen.arma.wge</a:t>
            </a:r>
            <a:r>
              <a:rPr lang="en-US" dirty="0"/>
              <a:t>(100,phi = c(.4, .5))</a:t>
            </a:r>
          </a:p>
          <a:p>
            <a:r>
              <a:rPr lang="en-US" dirty="0"/>
              <a:t>p = </a:t>
            </a:r>
            <a:r>
              <a:rPr lang="en-US" dirty="0" err="1"/>
              <a:t>pacf</a:t>
            </a:r>
            <a:r>
              <a:rPr lang="en-US" dirty="0"/>
              <a:t>(xx)</a:t>
            </a:r>
          </a:p>
          <a:p>
            <a:r>
              <a:rPr lang="en-US" dirty="0"/>
              <a:t>p</a:t>
            </a:r>
          </a:p>
          <a:p>
            <a:r>
              <a:rPr lang="en-US" dirty="0"/>
              <a:t>e = </a:t>
            </a:r>
            <a:r>
              <a:rPr lang="en-US" dirty="0" err="1"/>
              <a:t>est.ar.wge</a:t>
            </a:r>
            <a:r>
              <a:rPr lang="en-US" dirty="0"/>
              <a:t>(</a:t>
            </a:r>
            <a:r>
              <a:rPr lang="en-US" dirty="0" err="1"/>
              <a:t>xx,p</a:t>
            </a:r>
            <a:r>
              <a:rPr lang="en-US" dirty="0"/>
              <a:t> = 3)</a:t>
            </a:r>
          </a:p>
          <a:p>
            <a:r>
              <a:rPr lang="en-US" dirty="0"/>
              <a:t>e = </a:t>
            </a:r>
            <a:r>
              <a:rPr lang="en-US" dirty="0" err="1"/>
              <a:t>est.ar.wge</a:t>
            </a:r>
            <a:r>
              <a:rPr lang="en-US" dirty="0"/>
              <a:t>(</a:t>
            </a:r>
            <a:r>
              <a:rPr lang="en-US" dirty="0" err="1"/>
              <a:t>xx,p</a:t>
            </a:r>
            <a:r>
              <a:rPr lang="en-US" dirty="0"/>
              <a:t> = 3,type = "</a:t>
            </a:r>
            <a:r>
              <a:rPr lang="en-US" dirty="0" err="1"/>
              <a:t>yw</a:t>
            </a:r>
            <a:r>
              <a:rPr lang="en-US" dirty="0"/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833447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904CC-AB54-8040-96BB-3D57D98D7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Out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2FE56-33A3-F541-A81D-3A40E4224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876503"/>
            <a:ext cx="7886700" cy="1299712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AutoNum type="arabicPeriod"/>
            </a:pPr>
            <a:r>
              <a:rPr lang="en-US" dirty="0"/>
              <a:t>Use the Box-Jenkins model identification method (PACF) to identify the order of a model that best fits the data in the data set Unit9_2.csv.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Verify using </a:t>
            </a:r>
            <a:r>
              <a:rPr lang="en-US" dirty="0" err="1"/>
              <a:t>est.arma.wge</a:t>
            </a:r>
            <a:r>
              <a:rPr lang="en-US" dirty="0"/>
              <a:t>() the PACF values for lag = 1,2,3,4 and 5.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993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904CC-AB54-8040-96BB-3D57D98D7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98" y="2521473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End Break Out 2</a:t>
            </a:r>
          </a:p>
        </p:txBody>
      </p:sp>
    </p:spTree>
    <p:extLst>
      <p:ext uri="{BB962C8B-B14F-4D97-AF65-F5344CB8AC3E}">
        <p14:creationId xmlns:p14="http://schemas.microsoft.com/office/powerpoint/2010/main" val="3887406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056F1-AAF0-1843-A847-92BC670A6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20843"/>
          </a:xfrm>
        </p:spPr>
        <p:txBody>
          <a:bodyPr/>
          <a:lstStyle/>
          <a:p>
            <a:r>
              <a:rPr lang="en-US" dirty="0"/>
              <a:t>PACF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3DA0C7-084D-E444-8F0C-ACCF31528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560" y="3779283"/>
            <a:ext cx="6088878" cy="16018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0E1D16-881C-214B-962E-613BBF429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528" y="1246809"/>
            <a:ext cx="4612943" cy="24986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A0DE34-D0D9-074A-B3A4-DABA132A8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81" y="5524088"/>
            <a:ext cx="2411673" cy="5926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F5AE0B-66D7-FB4A-9421-8480AD9254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05" y="6229872"/>
            <a:ext cx="2409649" cy="5523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A6C6E8-3C16-5840-9944-964E029D10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9679" y="5820437"/>
            <a:ext cx="2584640" cy="5776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0B6509-DA23-104B-9006-7024F1A0D4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5861" y="5414904"/>
            <a:ext cx="2401154" cy="5488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721FF3-92FA-0440-8B72-E6A7F1E561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5861" y="6201775"/>
            <a:ext cx="2401154" cy="5694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B3D0C7-E636-0F4C-B7BB-771C71E160F0}"/>
              </a:ext>
            </a:extLst>
          </p:cNvPr>
          <p:cNvSpPr txBox="1"/>
          <p:nvPr/>
        </p:nvSpPr>
        <p:spPr>
          <a:xfrm>
            <a:off x="7315200" y="2251881"/>
            <a:ext cx="120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AR(1)</a:t>
            </a:r>
          </a:p>
        </p:txBody>
      </p:sp>
    </p:spTree>
    <p:extLst>
      <p:ext uri="{BB962C8B-B14F-4D97-AF65-F5344CB8AC3E}">
        <p14:creationId xmlns:p14="http://schemas.microsoft.com/office/powerpoint/2010/main" val="3959869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904CC-AB54-8040-96BB-3D57D98D7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98" y="2521473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 Out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AAA4A1-379C-5744-B2B5-2C4A29C1D55E}"/>
              </a:ext>
            </a:extLst>
          </p:cNvPr>
          <p:cNvSpPr txBox="1"/>
          <p:nvPr/>
        </p:nvSpPr>
        <p:spPr>
          <a:xfrm>
            <a:off x="1323833" y="4367284"/>
            <a:ext cx="70831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 from </a:t>
            </a:r>
            <a:r>
              <a:rPr lang="en-US" dirty="0" err="1"/>
              <a:t>Asynch</a:t>
            </a:r>
            <a:r>
              <a:rPr lang="en-US" dirty="0"/>
              <a:t>: 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If you have roots close to 1, does this translate to wider confidence intervals to account for the instability?  If so can you provide any additional insight? </a:t>
            </a:r>
          </a:p>
        </p:txBody>
      </p:sp>
    </p:spTree>
    <p:extLst>
      <p:ext uri="{BB962C8B-B14F-4D97-AF65-F5344CB8AC3E}">
        <p14:creationId xmlns:p14="http://schemas.microsoft.com/office/powerpoint/2010/main" val="2352751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904CC-AB54-8040-96BB-3D57D98D7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98" y="2521473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End Break Out 3</a:t>
            </a:r>
          </a:p>
        </p:txBody>
      </p:sp>
    </p:spTree>
    <p:extLst>
      <p:ext uri="{BB962C8B-B14F-4D97-AF65-F5344CB8AC3E}">
        <p14:creationId xmlns:p14="http://schemas.microsoft.com/office/powerpoint/2010/main" val="2163280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904CC-AB54-8040-96BB-3D57D98D7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98" y="2521473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 Out 4</a:t>
            </a:r>
          </a:p>
        </p:txBody>
      </p:sp>
    </p:spTree>
    <p:extLst>
      <p:ext uri="{BB962C8B-B14F-4D97-AF65-F5344CB8AC3E}">
        <p14:creationId xmlns:p14="http://schemas.microsoft.com/office/powerpoint/2010/main" val="3425053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904CC-AB54-8040-96BB-3D57D98D7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98" y="2521473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Identify and estimate a model that will be useful in forecasting the next 10 observations of the realization in the file: Unit9_1.csv. </a:t>
            </a:r>
          </a:p>
        </p:txBody>
      </p:sp>
    </p:spTree>
    <p:extLst>
      <p:ext uri="{BB962C8B-B14F-4D97-AF65-F5344CB8AC3E}">
        <p14:creationId xmlns:p14="http://schemas.microsoft.com/office/powerpoint/2010/main" val="1429660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904CC-AB54-8040-96BB-3D57D98D7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98" y="2521473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End Break Out 4</a:t>
            </a:r>
          </a:p>
        </p:txBody>
      </p:sp>
    </p:spTree>
    <p:extLst>
      <p:ext uri="{BB962C8B-B14F-4D97-AF65-F5344CB8AC3E}">
        <p14:creationId xmlns:p14="http://schemas.microsoft.com/office/powerpoint/2010/main" val="3495250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CDCFA-7C8A-AC4A-AABC-6EF101003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Unit9_1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FBB5F3-0EEC-FF44-AAB7-1FFAADCBB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017" y="365126"/>
            <a:ext cx="6128806" cy="33197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82BCF7-FA0C-E645-917F-5849588A6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901" y="3812274"/>
            <a:ext cx="5622878" cy="304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971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904CC-AB54-8040-96BB-3D57D98D7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98" y="2521473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 Out 1</a:t>
            </a:r>
          </a:p>
        </p:txBody>
      </p:sp>
    </p:spTree>
    <p:extLst>
      <p:ext uri="{BB962C8B-B14F-4D97-AF65-F5344CB8AC3E}">
        <p14:creationId xmlns:p14="http://schemas.microsoft.com/office/powerpoint/2010/main" val="1638562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CDCFA-7C8A-AC4A-AABC-6EF101003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Unit9_1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856D55-0531-5B49-80CD-E86EF00BC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16" y="2387293"/>
            <a:ext cx="3818686" cy="2380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231D0E-ABB1-B84D-9021-C9D5DCFD7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697" y="2059178"/>
            <a:ext cx="4579124" cy="30362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772FE3-4111-2648-99EC-C70552062907}"/>
              </a:ext>
            </a:extLst>
          </p:cNvPr>
          <p:cNvSpPr txBox="1"/>
          <p:nvPr/>
        </p:nvSpPr>
        <p:spPr>
          <a:xfrm>
            <a:off x="215617" y="5677469"/>
            <a:ext cx="8672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AR and MA factors with complex roots nearly cancel each other out leaving a 3 factors that have very little influence on the behavior of the realization (small Abs </a:t>
            </a:r>
            <a:r>
              <a:rPr lang="en-US" dirty="0" err="1"/>
              <a:t>Recip</a:t>
            </a:r>
            <a:r>
              <a:rPr lang="en-US" dirty="0"/>
              <a:t>).  </a:t>
            </a:r>
          </a:p>
        </p:txBody>
      </p:sp>
    </p:spTree>
    <p:extLst>
      <p:ext uri="{BB962C8B-B14F-4D97-AF65-F5344CB8AC3E}">
        <p14:creationId xmlns:p14="http://schemas.microsoft.com/office/powerpoint/2010/main" val="342289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8FFE5B-3291-2041-8D0A-7D2422612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56"/>
            <a:ext cx="9161756" cy="67713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E904CC-AB54-8040-96BB-3D57D98D7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55423" y="228649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Break Out 5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3EB484-9152-814F-959B-DC467BEEF76C}"/>
              </a:ext>
            </a:extLst>
          </p:cNvPr>
          <p:cNvSpPr/>
          <p:nvPr/>
        </p:nvSpPr>
        <p:spPr>
          <a:xfrm>
            <a:off x="146713" y="1835060"/>
            <a:ext cx="232353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Identify and estimate a model that will be useful in forecasting the next 10 annual measurements of the level of Lake Huron.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6B75EF-0A9E-DE42-82BB-EB267F091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277" y="166910"/>
            <a:ext cx="3384574" cy="166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094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831451-63BE-B54D-B22E-76C4B7B31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E904CC-AB54-8040-96BB-3D57D98D7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3361" y="760912"/>
            <a:ext cx="2646812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End </a:t>
            </a:r>
            <a:br>
              <a:rPr lang="en-US" dirty="0"/>
            </a:br>
            <a:r>
              <a:rPr lang="en-US" dirty="0"/>
              <a:t>Break Out 5</a:t>
            </a:r>
          </a:p>
        </p:txBody>
      </p:sp>
    </p:spTree>
    <p:extLst>
      <p:ext uri="{BB962C8B-B14F-4D97-AF65-F5344CB8AC3E}">
        <p14:creationId xmlns:p14="http://schemas.microsoft.com/office/powerpoint/2010/main" val="2476148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E24D1-4987-F84D-BFCB-FDB5F371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Lake Huron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7DA2DB-C0F6-954D-8AA7-2ECEA9236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713" y="1690689"/>
            <a:ext cx="7150574" cy="387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01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E24D1-4987-F84D-BFCB-FDB5F371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Lake Huron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242A16-061F-C149-B937-1F90BE329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1" y="1690689"/>
            <a:ext cx="3076999" cy="23626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636CF5-DD5B-BE41-BFFC-43192C922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660" y="1690689"/>
            <a:ext cx="5132653" cy="23415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9CEBFF-63E5-EE4E-938E-696C1BAC4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328" y="4371972"/>
            <a:ext cx="4093476" cy="22172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07C9DA-CC5E-9C4F-A385-E1B435D461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53" y="5148076"/>
            <a:ext cx="4471347" cy="66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96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1E478-31A5-F14B-9EF3-DD8BAB97B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Texas Gas Prices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B9A40-3DB7-2B49-9C07-D30A8E1E3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489" y="1690689"/>
            <a:ext cx="6375021" cy="458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651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1E478-31A5-F14B-9EF3-DD8BAB97B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Texas Gas Prices: AR(2) With MLEs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604BEF-1875-0045-8E7D-6DA10489A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025" y="1649747"/>
            <a:ext cx="3553950" cy="27584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B9FA89-7C33-AA41-B0E5-EC8D6EEC1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385" y="4706463"/>
            <a:ext cx="5851229" cy="172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19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C315D-3CAB-464F-8C10-8A6DD16EE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Texas Gas Prices: AR(2) With Burg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6DC665-5DA0-1F43-B8D0-7D311A24B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2438400"/>
            <a:ext cx="70358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48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D2433-1F3A-F84E-97B4-D24EBA107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6"/>
            <a:ext cx="9144000" cy="1325563"/>
          </a:xfrm>
        </p:spPr>
        <p:txBody>
          <a:bodyPr/>
          <a:lstStyle/>
          <a:p>
            <a:r>
              <a:rPr lang="en-US" dirty="0"/>
              <a:t>Texas Gas Prices: Forecasting with MLEs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C25CFD-DC2B-4C41-BBD6-6A401117ED2E}"/>
              </a:ext>
            </a:extLst>
          </p:cNvPr>
          <p:cNvSpPr/>
          <p:nvPr/>
        </p:nvSpPr>
        <p:spPr>
          <a:xfrm>
            <a:off x="9601200" y="2458324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tg.fore.Burg</a:t>
            </a:r>
            <a:r>
              <a:rPr lang="en-US" dirty="0"/>
              <a:t> = </a:t>
            </a:r>
            <a:r>
              <a:rPr lang="en-US" dirty="0" err="1"/>
              <a:t>fore.arma.wge</a:t>
            </a:r>
            <a:r>
              <a:rPr lang="en-US" dirty="0"/>
              <a:t>(</a:t>
            </a:r>
            <a:r>
              <a:rPr lang="en-US" dirty="0" err="1"/>
              <a:t>tg$Price</a:t>
            </a:r>
            <a:r>
              <a:rPr lang="en-US" dirty="0"/>
              <a:t>, phi = </a:t>
            </a:r>
            <a:r>
              <a:rPr lang="en-US" dirty="0" err="1"/>
              <a:t>tg.est.Burg$phi,n.ahead</a:t>
            </a:r>
            <a:r>
              <a:rPr lang="en-US" dirty="0"/>
              <a:t> = 24, </a:t>
            </a:r>
            <a:r>
              <a:rPr lang="en-US" dirty="0" err="1"/>
              <a:t>lastn</a:t>
            </a:r>
            <a:r>
              <a:rPr lang="en-US" dirty="0"/>
              <a:t> = TRUE)</a:t>
            </a:r>
          </a:p>
          <a:p>
            <a:r>
              <a:rPr lang="en-US" dirty="0" err="1"/>
              <a:t>ase</a:t>
            </a:r>
            <a:r>
              <a:rPr lang="en-US" dirty="0"/>
              <a:t> = mean((</a:t>
            </a:r>
            <a:r>
              <a:rPr lang="en-US" dirty="0" err="1"/>
              <a:t>tg$Price</a:t>
            </a:r>
            <a:r>
              <a:rPr lang="en-US" dirty="0"/>
              <a:t>[(length(</a:t>
            </a:r>
            <a:r>
              <a:rPr lang="en-US" dirty="0" err="1"/>
              <a:t>tg$Price</a:t>
            </a:r>
            <a:r>
              <a:rPr lang="en-US" dirty="0"/>
              <a:t>)-23):length(</a:t>
            </a:r>
            <a:r>
              <a:rPr lang="en-US" dirty="0" err="1"/>
              <a:t>tg$Price</a:t>
            </a:r>
            <a:r>
              <a:rPr lang="en-US" dirty="0"/>
              <a:t>)] - </a:t>
            </a:r>
            <a:r>
              <a:rPr lang="en-US" dirty="0" err="1"/>
              <a:t>tg.fore.Burg$f</a:t>
            </a:r>
            <a:r>
              <a:rPr lang="en-US" dirty="0"/>
              <a:t>)^2)</a:t>
            </a:r>
          </a:p>
          <a:p>
            <a:r>
              <a:rPr lang="en-US" dirty="0" err="1"/>
              <a:t>ase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E62895-AE23-B149-9D10-6D4B91F8A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904" y="1550915"/>
            <a:ext cx="5238465" cy="36510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BA7E19-CDB1-2249-BE40-71A7CC836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713247"/>
            <a:ext cx="9144000" cy="97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834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D2433-1F3A-F84E-97B4-D24EBA107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6"/>
            <a:ext cx="9144000" cy="1325563"/>
          </a:xfrm>
        </p:spPr>
        <p:txBody>
          <a:bodyPr/>
          <a:lstStyle/>
          <a:p>
            <a:r>
              <a:rPr lang="en-US" dirty="0"/>
              <a:t>Texas Gas Prices: Forecasting with MLEs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6057C4-3211-BF40-B6C2-F391B4EAE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" y="5546773"/>
            <a:ext cx="8978900" cy="977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E27540-CEF8-5A42-AA50-7C253EDB1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128" y="1875002"/>
            <a:ext cx="5003743" cy="34874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50615A-00FB-EA45-BE53-D3298E10CECB}"/>
              </a:ext>
            </a:extLst>
          </p:cNvPr>
          <p:cNvSpPr/>
          <p:nvPr/>
        </p:nvSpPr>
        <p:spPr>
          <a:xfrm>
            <a:off x="9410131" y="2676688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tg.fore.MLE</a:t>
            </a:r>
            <a:r>
              <a:rPr lang="en-US" dirty="0"/>
              <a:t> = </a:t>
            </a:r>
            <a:r>
              <a:rPr lang="en-US" dirty="0" err="1"/>
              <a:t>fore.arma.wge</a:t>
            </a:r>
            <a:r>
              <a:rPr lang="en-US" dirty="0"/>
              <a:t>(</a:t>
            </a:r>
            <a:r>
              <a:rPr lang="en-US" dirty="0" err="1"/>
              <a:t>tg$Price</a:t>
            </a:r>
            <a:r>
              <a:rPr lang="en-US" dirty="0"/>
              <a:t>, phi = </a:t>
            </a:r>
            <a:r>
              <a:rPr lang="en-US" dirty="0" err="1"/>
              <a:t>tg.est.MLE$phi,n.ahead</a:t>
            </a:r>
            <a:r>
              <a:rPr lang="en-US" dirty="0"/>
              <a:t> = 24, </a:t>
            </a:r>
            <a:r>
              <a:rPr lang="en-US" dirty="0" err="1"/>
              <a:t>lastn</a:t>
            </a:r>
            <a:r>
              <a:rPr lang="en-US" dirty="0"/>
              <a:t> = TRUE)</a:t>
            </a:r>
          </a:p>
          <a:p>
            <a:r>
              <a:rPr lang="en-US" dirty="0" err="1"/>
              <a:t>ase</a:t>
            </a:r>
            <a:r>
              <a:rPr lang="en-US" dirty="0"/>
              <a:t> = mean((</a:t>
            </a:r>
            <a:r>
              <a:rPr lang="en-US" dirty="0" err="1"/>
              <a:t>tg$Price</a:t>
            </a:r>
            <a:r>
              <a:rPr lang="en-US" dirty="0"/>
              <a:t>[(length(</a:t>
            </a:r>
            <a:r>
              <a:rPr lang="en-US" dirty="0" err="1"/>
              <a:t>tg$Price</a:t>
            </a:r>
            <a:r>
              <a:rPr lang="en-US" dirty="0"/>
              <a:t>)-23):length(</a:t>
            </a:r>
            <a:r>
              <a:rPr lang="en-US" dirty="0" err="1"/>
              <a:t>tg$Price</a:t>
            </a:r>
            <a:r>
              <a:rPr lang="en-US" dirty="0"/>
              <a:t>)] - </a:t>
            </a:r>
            <a:r>
              <a:rPr lang="en-US" dirty="0" err="1"/>
              <a:t>tg.fore.MLE$f</a:t>
            </a:r>
            <a:r>
              <a:rPr lang="en-US" dirty="0"/>
              <a:t>)^2)</a:t>
            </a:r>
          </a:p>
          <a:p>
            <a:r>
              <a:rPr lang="en-US" dirty="0" err="1"/>
              <a:t>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637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D2433-1F3A-F84E-97B4-D24EBA107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6"/>
            <a:ext cx="9144000" cy="1325563"/>
          </a:xfrm>
        </p:spPr>
        <p:txBody>
          <a:bodyPr/>
          <a:lstStyle/>
          <a:p>
            <a:r>
              <a:rPr lang="en-US" dirty="0"/>
              <a:t>Texas Gas Prices: Conclusion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E62895-AE23-B149-9D10-6D4B91F8A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728" y="1977992"/>
            <a:ext cx="2988859" cy="20831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BA7E19-CDB1-2249-BE40-71A7CC836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4130180"/>
            <a:ext cx="4230807" cy="4499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CCF8E7-A57D-BA44-9966-8BD88D82292A}"/>
              </a:ext>
            </a:extLst>
          </p:cNvPr>
          <p:cNvSpPr txBox="1"/>
          <p:nvPr/>
        </p:nvSpPr>
        <p:spPr>
          <a:xfrm>
            <a:off x="6107374" y="1594929"/>
            <a:ext cx="116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Burg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C9BE5B-ED93-4245-8FDB-CBB42179F7B2}"/>
              </a:ext>
            </a:extLst>
          </p:cNvPr>
          <p:cNvSpPr txBox="1"/>
          <p:nvPr/>
        </p:nvSpPr>
        <p:spPr>
          <a:xfrm>
            <a:off x="1694596" y="1556848"/>
            <a:ext cx="116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19E3D8-DA60-C84E-A7C3-D0D887C58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58" y="4185507"/>
            <a:ext cx="4326339" cy="4711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F5D308-EDD5-024F-89BA-8E4459BD7A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943" y="1965894"/>
            <a:ext cx="3139367" cy="21880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B1544D-5814-4943-B077-E31FFFE6B3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943" y="4815642"/>
            <a:ext cx="3362343" cy="9924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930D17-FDE6-1C41-B0DE-47E66244A0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1465" y="4818200"/>
            <a:ext cx="3515430" cy="9899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DC5E9D6-5FE6-A94F-A794-2DF4CB2773FA}"/>
              </a:ext>
            </a:extLst>
          </p:cNvPr>
          <p:cNvSpPr txBox="1"/>
          <p:nvPr/>
        </p:nvSpPr>
        <p:spPr>
          <a:xfrm>
            <a:off x="245660" y="6100965"/>
            <a:ext cx="8557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While the ASE is slightly lower for the model with the Burg estimates, there does not seem to be a big difference between the two.  </a:t>
            </a:r>
          </a:p>
        </p:txBody>
      </p:sp>
    </p:spTree>
    <p:extLst>
      <p:ext uri="{BB962C8B-B14F-4D97-AF65-F5344CB8AC3E}">
        <p14:creationId xmlns:p14="http://schemas.microsoft.com/office/powerpoint/2010/main" val="3664143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904CC-AB54-8040-96BB-3D57D98D7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98" y="2521473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End Break Out 1</a:t>
            </a:r>
          </a:p>
        </p:txBody>
      </p:sp>
    </p:spTree>
    <p:extLst>
      <p:ext uri="{BB962C8B-B14F-4D97-AF65-F5344CB8AC3E}">
        <p14:creationId xmlns:p14="http://schemas.microsoft.com/office/powerpoint/2010/main" val="2544914325"/>
      </p:ext>
    </p:extLst>
  </p:cSld>
  <p:clrMapOvr>
    <a:masterClrMapping/>
  </p:clrMapOvr>
</p:sld>
</file>

<file path=ppt/theme/theme1.xml><?xml version="1.0" encoding="utf-8"?>
<a:theme xmlns:a="http://schemas.openxmlformats.org/drawingml/2006/main" name="2U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U" id="{366B8B3C-2D30-EF4C-945A-9C2F0CDF465A}" vid="{BACFCB83-49E5-4846-9BF9-7818E6FE7F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2U</Template>
  <TotalTime>500</TotalTime>
  <Words>494</Words>
  <Application>Microsoft Macintosh PowerPoint</Application>
  <PresentationFormat>On-screen Show (4:3)</PresentationFormat>
  <Paragraphs>48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2U</vt:lpstr>
      <vt:lpstr>Time Series Unit 9</vt:lpstr>
      <vt:lpstr>Break Out 1</vt:lpstr>
      <vt:lpstr>Texas Gas Prices</vt:lpstr>
      <vt:lpstr>Texas Gas Prices: AR(2) With MLEs</vt:lpstr>
      <vt:lpstr>Texas Gas Prices: AR(2) With Burg</vt:lpstr>
      <vt:lpstr>Texas Gas Prices: Forecasting with MLEs</vt:lpstr>
      <vt:lpstr>Texas Gas Prices: Forecasting with MLEs</vt:lpstr>
      <vt:lpstr>Texas Gas Prices: Conclusion</vt:lpstr>
      <vt:lpstr>End Break Out 1</vt:lpstr>
      <vt:lpstr>PACF Calculation Demo</vt:lpstr>
      <vt:lpstr>Break Out 2</vt:lpstr>
      <vt:lpstr>End Break Out 2</vt:lpstr>
      <vt:lpstr>PACF</vt:lpstr>
      <vt:lpstr>Break Out 3</vt:lpstr>
      <vt:lpstr>End Break Out 3</vt:lpstr>
      <vt:lpstr>Break Out 4</vt:lpstr>
      <vt:lpstr>Identify and estimate a model that will be useful in forecasting the next 10 observations of the realization in the file: Unit9_1.csv. </vt:lpstr>
      <vt:lpstr>End Break Out 4</vt:lpstr>
      <vt:lpstr>Unit9_1</vt:lpstr>
      <vt:lpstr>Unit9_1</vt:lpstr>
      <vt:lpstr>Break Out 5 </vt:lpstr>
      <vt:lpstr>End  Break Out 5</vt:lpstr>
      <vt:lpstr>Lake Huron</vt:lpstr>
      <vt:lpstr>Lake Huron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Series Unit 9</dc:title>
  <dc:creator>Microsoft Office User</dc:creator>
  <cp:lastModifiedBy>Microsoft Office User</cp:lastModifiedBy>
  <cp:revision>12</cp:revision>
  <dcterms:created xsi:type="dcterms:W3CDTF">2019-07-02T19:07:00Z</dcterms:created>
  <dcterms:modified xsi:type="dcterms:W3CDTF">2020-03-04T04:08:15Z</dcterms:modified>
</cp:coreProperties>
</file>